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8" r:id="rId2"/>
    <p:sldId id="310" r:id="rId3"/>
    <p:sldId id="311" r:id="rId4"/>
    <p:sldId id="267" r:id="rId5"/>
    <p:sldId id="312" r:id="rId6"/>
    <p:sldId id="313" r:id="rId7"/>
    <p:sldId id="314" r:id="rId8"/>
    <p:sldId id="257" r:id="rId9"/>
    <p:sldId id="270" r:id="rId10"/>
    <p:sldId id="279" r:id="rId11"/>
    <p:sldId id="294" r:id="rId12"/>
    <p:sldId id="306" r:id="rId13"/>
    <p:sldId id="307" r:id="rId14"/>
    <p:sldId id="308" r:id="rId15"/>
    <p:sldId id="309" r:id="rId1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1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84" autoAdjust="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27.08.2013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27.08.2013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27.08.2013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27.08.2013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27.08.2013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27.08.2013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27.08.2013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27.08.2013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27.08.2013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27.08.2013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27.08.2013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27.08.2013</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bodeka.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684165"/>
            <a:ext cx="8229600" cy="2553147"/>
          </a:xfrm>
        </p:spPr>
        <p:txBody>
          <a:bodyPr/>
          <a:lstStyle/>
          <a:p>
            <a:endParaRPr lang="tr-TR" dirty="0" smtClean="0"/>
          </a:p>
          <a:p>
            <a:pPr algn="ctr">
              <a:buNone/>
            </a:pPr>
            <a:r>
              <a:rPr lang="tr-TR" sz="4000" b="1" dirty="0" smtClean="0">
                <a:solidFill>
                  <a:srgbClr val="CD3174"/>
                </a:solidFill>
              </a:rPr>
              <a:t>BOĞAZİÇİ DENİZ KAYAKÇILARI SPOR KULÜBÜ DERNEĞİ</a:t>
            </a:r>
            <a:endParaRPr lang="tr-TR" sz="4000" b="1" dirty="0">
              <a:solidFill>
                <a:srgbClr val="CD3174"/>
              </a:solidFill>
            </a:endParaRPr>
          </a:p>
        </p:txBody>
      </p:sp>
      <p:pic>
        <p:nvPicPr>
          <p:cNvPr id="4" name="Picture 2"/>
          <p:cNvPicPr>
            <a:picLocks noChangeAspect="1" noChangeArrowheads="1"/>
          </p:cNvPicPr>
          <p:nvPr/>
        </p:nvPicPr>
        <p:blipFill>
          <a:blip r:embed="rId2" cstate="print"/>
          <a:srcRect l="12000" r="12000" b="20989"/>
          <a:stretch>
            <a:fillRect/>
          </a:stretch>
        </p:blipFill>
        <p:spPr bwMode="auto">
          <a:xfrm>
            <a:off x="2843808" y="692696"/>
            <a:ext cx="3566468" cy="352839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Alt Başlık"/>
          <p:cNvSpPr txBox="1">
            <a:spLocks/>
          </p:cNvSpPr>
          <p:nvPr/>
        </p:nvSpPr>
        <p:spPr>
          <a:xfrm>
            <a:off x="755576" y="260648"/>
            <a:ext cx="7920880" cy="1224136"/>
          </a:xfrm>
          <a:prstGeom prst="rect">
            <a:avLst/>
          </a:prstGeom>
        </p:spPr>
        <p:txBody>
          <a:bodyPr vert="horz" lIns="91440" tIns="45720" rIns="91440" bIns="45720" rtlCol="0">
            <a:normAutofit/>
          </a:bodyPr>
          <a:lstStyle/>
          <a:p>
            <a:pPr marL="342900" lvl="0" indent="-342900" algn="ctr">
              <a:spcBef>
                <a:spcPct val="20000"/>
              </a:spcBef>
              <a:defRPr/>
            </a:pPr>
            <a:r>
              <a:rPr lang="tr-TR" sz="3200" b="1" dirty="0" smtClean="0"/>
              <a:t>23 -24 -25 Nisan 2010</a:t>
            </a:r>
          </a:p>
          <a:p>
            <a:pPr marL="342900" lvl="0" indent="-342900" algn="ctr">
              <a:spcBef>
                <a:spcPct val="20000"/>
              </a:spcBef>
              <a:defRPr/>
            </a:pPr>
            <a:r>
              <a:rPr lang="tr-TR" sz="3200" b="1" dirty="0" smtClean="0"/>
              <a:t>Kaş - Üçağız</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tr-TR"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3" name="2 Resim" descr="P4240874.JPG"/>
          <p:cNvPicPr>
            <a:picLocks noChangeAspect="1"/>
          </p:cNvPicPr>
          <p:nvPr/>
        </p:nvPicPr>
        <p:blipFill>
          <a:blip r:embed="rId2" cstate="print"/>
          <a:stretch>
            <a:fillRect/>
          </a:stretch>
        </p:blipFill>
        <p:spPr>
          <a:xfrm>
            <a:off x="395535" y="1556792"/>
            <a:ext cx="3144965" cy="2358724"/>
          </a:xfrm>
          <a:prstGeom prst="rect">
            <a:avLst/>
          </a:prstGeom>
        </p:spPr>
      </p:pic>
      <p:pic>
        <p:nvPicPr>
          <p:cNvPr id="4" name="3 Resim" descr="P4240830.JPG"/>
          <p:cNvPicPr>
            <a:picLocks noChangeAspect="1"/>
          </p:cNvPicPr>
          <p:nvPr/>
        </p:nvPicPr>
        <p:blipFill>
          <a:blip r:embed="rId3" cstate="print"/>
          <a:stretch>
            <a:fillRect/>
          </a:stretch>
        </p:blipFill>
        <p:spPr>
          <a:xfrm>
            <a:off x="5234756" y="1484784"/>
            <a:ext cx="3284560" cy="2463420"/>
          </a:xfrm>
          <a:prstGeom prst="rect">
            <a:avLst/>
          </a:prstGeom>
        </p:spPr>
      </p:pic>
      <p:pic>
        <p:nvPicPr>
          <p:cNvPr id="5" name="2 Resim" descr="P4240771.JPG"/>
          <p:cNvPicPr>
            <a:picLocks noChangeAspect="1"/>
          </p:cNvPicPr>
          <p:nvPr/>
        </p:nvPicPr>
        <p:blipFill>
          <a:blip r:embed="rId4" cstate="print"/>
          <a:stretch>
            <a:fillRect/>
          </a:stretch>
        </p:blipFill>
        <p:spPr>
          <a:xfrm>
            <a:off x="2627784" y="4077072"/>
            <a:ext cx="3507731" cy="263079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lt Başlık"/>
          <p:cNvSpPr txBox="1">
            <a:spLocks/>
          </p:cNvSpPr>
          <p:nvPr/>
        </p:nvSpPr>
        <p:spPr>
          <a:xfrm>
            <a:off x="755576" y="260648"/>
            <a:ext cx="7920880" cy="1224136"/>
          </a:xfrm>
          <a:prstGeom prst="rect">
            <a:avLst/>
          </a:prstGeom>
        </p:spPr>
        <p:txBody>
          <a:bodyPr vert="horz" lIns="91440" tIns="45720" rIns="91440" bIns="45720" rtlCol="0">
            <a:normAutofit/>
          </a:bodyPr>
          <a:lstStyle/>
          <a:p>
            <a:pPr marL="342900" lvl="0" indent="-342900" algn="ctr">
              <a:spcBef>
                <a:spcPct val="20000"/>
              </a:spcBef>
              <a:defRPr/>
            </a:pPr>
            <a:r>
              <a:rPr lang="tr-TR" sz="3200" b="1" dirty="0" smtClean="0"/>
              <a:t>16 Nisan 2011</a:t>
            </a:r>
          </a:p>
          <a:p>
            <a:pPr marL="342900" lvl="0" indent="-342900" algn="ctr">
              <a:spcBef>
                <a:spcPct val="20000"/>
              </a:spcBef>
              <a:defRPr/>
            </a:pPr>
            <a:r>
              <a:rPr lang="tr-TR" sz="3200" b="1" dirty="0" smtClean="0"/>
              <a:t>Paşabahçe – Küçüksu Plajı – Göksu Deresi</a:t>
            </a:r>
          </a:p>
          <a:p>
            <a:pPr marL="342900" lvl="0" indent="-342900" algn="ctr">
              <a:spcBef>
                <a:spcPct val="20000"/>
              </a:spcBef>
              <a:defRPr/>
            </a:pPr>
            <a:endParaRPr lang="tr-TR" sz="3200" b="1" dirty="0" smtClean="0">
              <a:solidFill>
                <a:srgbClr val="CD3174"/>
              </a:solidFill>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tr-TR"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5" name="4 Resim" descr="BODEKA 16 04 2011 060.jpg"/>
          <p:cNvPicPr>
            <a:picLocks noChangeAspect="1"/>
          </p:cNvPicPr>
          <p:nvPr/>
        </p:nvPicPr>
        <p:blipFill>
          <a:blip r:embed="rId2" cstate="print"/>
          <a:stretch>
            <a:fillRect/>
          </a:stretch>
        </p:blipFill>
        <p:spPr>
          <a:xfrm>
            <a:off x="251520" y="1484944"/>
            <a:ext cx="4330276" cy="2664135"/>
          </a:xfrm>
          <a:prstGeom prst="rect">
            <a:avLst/>
          </a:prstGeom>
        </p:spPr>
      </p:pic>
      <p:pic>
        <p:nvPicPr>
          <p:cNvPr id="6" name="2 Resim" descr="BODEKA 16 04 2011 058.jpg"/>
          <p:cNvPicPr>
            <a:picLocks noChangeAspect="1"/>
          </p:cNvPicPr>
          <p:nvPr/>
        </p:nvPicPr>
        <p:blipFill>
          <a:blip r:embed="rId3" cstate="print"/>
          <a:stretch>
            <a:fillRect/>
          </a:stretch>
        </p:blipFill>
        <p:spPr>
          <a:xfrm>
            <a:off x="4716016" y="2924944"/>
            <a:ext cx="3974096" cy="3410173"/>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lt Başlık"/>
          <p:cNvSpPr txBox="1">
            <a:spLocks/>
          </p:cNvSpPr>
          <p:nvPr/>
        </p:nvSpPr>
        <p:spPr>
          <a:xfrm>
            <a:off x="755576" y="260648"/>
            <a:ext cx="7920880" cy="1008112"/>
          </a:xfrm>
          <a:prstGeom prst="rect">
            <a:avLst/>
          </a:prstGeom>
        </p:spPr>
        <p:txBody>
          <a:bodyPr vert="horz" lIns="91440" tIns="45720" rIns="91440" bIns="45720" rtlCol="0">
            <a:normAutofit fontScale="92500" lnSpcReduction="10000"/>
          </a:bodyPr>
          <a:lstStyle/>
          <a:p>
            <a:pPr marL="342900" lvl="0" indent="-342900" algn="ctr">
              <a:spcBef>
                <a:spcPct val="20000"/>
              </a:spcBef>
              <a:defRPr/>
            </a:pPr>
            <a:r>
              <a:rPr lang="tr-TR" sz="3200" b="1" dirty="0" smtClean="0"/>
              <a:t>28 Mayıs 2011</a:t>
            </a:r>
          </a:p>
          <a:p>
            <a:pPr marL="342900" lvl="0" indent="-342900" algn="ctr">
              <a:spcBef>
                <a:spcPct val="20000"/>
              </a:spcBef>
              <a:defRPr/>
            </a:pPr>
            <a:r>
              <a:rPr lang="tr-TR" sz="3200" b="1" dirty="0" smtClean="0"/>
              <a:t>BODEKA Takımı Dragon </a:t>
            </a:r>
            <a:r>
              <a:rPr lang="tr-TR" sz="3200" b="1" dirty="0" err="1" smtClean="0"/>
              <a:t>Boat</a:t>
            </a:r>
            <a:r>
              <a:rPr lang="tr-TR" sz="3200" b="1" dirty="0" smtClean="0"/>
              <a:t> </a:t>
            </a:r>
            <a:r>
              <a:rPr lang="tr-TR" sz="3200" b="1" dirty="0" smtClean="0"/>
              <a:t>Yarışlarında</a:t>
            </a:r>
            <a:endParaRPr lang="tr-TR" sz="3200" b="1" dirty="0" smtClean="0"/>
          </a:p>
          <a:p>
            <a:pPr marL="342900" marR="0" lvl="0" indent="-342900" algn="l" defTabSz="914400" rtl="0" eaLnBrk="1" fontAlgn="auto" latinLnBrk="0" hangingPunct="1">
              <a:lnSpc>
                <a:spcPct val="100000"/>
              </a:lnSpc>
              <a:spcBef>
                <a:spcPct val="20000"/>
              </a:spcBef>
              <a:spcAft>
                <a:spcPts val="0"/>
              </a:spcAft>
              <a:buClrTx/>
              <a:buSzTx/>
              <a:tabLst/>
              <a:defRPr/>
            </a:pPr>
            <a:endParaRPr kumimoji="0" lang="tr-TR"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3" name="2 Resim" descr="DRAGON BOAT_28 MAY 2011 053.jpg"/>
          <p:cNvPicPr>
            <a:picLocks noChangeAspect="1"/>
          </p:cNvPicPr>
          <p:nvPr/>
        </p:nvPicPr>
        <p:blipFill>
          <a:blip r:embed="rId2" cstate="print"/>
          <a:stretch>
            <a:fillRect/>
          </a:stretch>
        </p:blipFill>
        <p:spPr>
          <a:xfrm>
            <a:off x="251520" y="2060848"/>
            <a:ext cx="4224469" cy="3168352"/>
          </a:xfrm>
          <a:prstGeom prst="rect">
            <a:avLst/>
          </a:prstGeom>
        </p:spPr>
      </p:pic>
      <p:pic>
        <p:nvPicPr>
          <p:cNvPr id="5" name="2 Resim" descr="DRAGON BOAT_28 MAY 2011 056.jpg"/>
          <p:cNvPicPr>
            <a:picLocks noChangeAspect="1"/>
          </p:cNvPicPr>
          <p:nvPr/>
        </p:nvPicPr>
        <p:blipFill>
          <a:blip r:embed="rId3" cstate="print"/>
          <a:stretch>
            <a:fillRect/>
          </a:stretch>
        </p:blipFill>
        <p:spPr>
          <a:xfrm>
            <a:off x="4644008" y="2204864"/>
            <a:ext cx="4376667" cy="266429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lt Başlık"/>
          <p:cNvSpPr txBox="1">
            <a:spLocks/>
          </p:cNvSpPr>
          <p:nvPr/>
        </p:nvSpPr>
        <p:spPr>
          <a:xfrm>
            <a:off x="755576" y="260648"/>
            <a:ext cx="7920880" cy="1008112"/>
          </a:xfrm>
          <a:prstGeom prst="rect">
            <a:avLst/>
          </a:prstGeom>
        </p:spPr>
        <p:txBody>
          <a:bodyPr vert="horz" lIns="91440" tIns="45720" rIns="91440" bIns="45720" rtlCol="0">
            <a:normAutofit fontScale="92500" lnSpcReduction="10000"/>
          </a:bodyPr>
          <a:lstStyle/>
          <a:p>
            <a:pPr marL="342900" lvl="0" indent="-342900" algn="ctr">
              <a:spcBef>
                <a:spcPct val="20000"/>
              </a:spcBef>
              <a:defRPr/>
            </a:pPr>
            <a:r>
              <a:rPr lang="tr-TR" sz="3200" b="1" dirty="0" smtClean="0"/>
              <a:t>23-24-25 Nisan 2012</a:t>
            </a:r>
            <a:endParaRPr lang="tr-TR" sz="3200" b="1" dirty="0" smtClean="0"/>
          </a:p>
          <a:p>
            <a:pPr marL="342900" lvl="0" indent="-342900" algn="ctr">
              <a:spcBef>
                <a:spcPct val="20000"/>
              </a:spcBef>
              <a:defRPr/>
            </a:pPr>
            <a:r>
              <a:rPr lang="tr-TR" sz="3200" b="1" dirty="0" smtClean="0"/>
              <a:t>Ölüdeniz Fethiye Turu</a:t>
            </a:r>
            <a:endParaRPr lang="tr-TR" sz="3200" b="1" dirty="0" smtClean="0"/>
          </a:p>
          <a:p>
            <a:pPr marL="342900" marR="0" lvl="0" indent="-342900" algn="l" defTabSz="914400" rtl="0" eaLnBrk="1" fontAlgn="auto" latinLnBrk="0" hangingPunct="1">
              <a:lnSpc>
                <a:spcPct val="100000"/>
              </a:lnSpc>
              <a:spcBef>
                <a:spcPct val="20000"/>
              </a:spcBef>
              <a:spcAft>
                <a:spcPts val="0"/>
              </a:spcAft>
              <a:buClrTx/>
              <a:buSzTx/>
              <a:tabLst/>
              <a:defRPr/>
            </a:pPr>
            <a:endParaRPr kumimoji="0" lang="tr-TR"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3140968"/>
            <a:ext cx="4128460" cy="3096344"/>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6016" y="1547258"/>
            <a:ext cx="4141172" cy="3105878"/>
          </a:xfrm>
          <a:prstGeom prst="rect">
            <a:avLst/>
          </a:prstGeom>
        </p:spPr>
      </p:pic>
    </p:spTree>
    <p:extLst>
      <p:ext uri="{BB962C8B-B14F-4D97-AF65-F5344CB8AC3E}">
        <p14:creationId xmlns:p14="http://schemas.microsoft.com/office/powerpoint/2010/main" val="40135269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656184"/>
            <a:ext cx="4283967" cy="3212976"/>
          </a:xfrm>
          <a:prstGeom prst="rect">
            <a:avLst/>
          </a:prstGeom>
        </p:spPr>
      </p:pic>
      <p:sp>
        <p:nvSpPr>
          <p:cNvPr id="5" name="2 Alt Başlık"/>
          <p:cNvSpPr txBox="1">
            <a:spLocks/>
          </p:cNvSpPr>
          <p:nvPr/>
        </p:nvSpPr>
        <p:spPr>
          <a:xfrm>
            <a:off x="755576" y="260648"/>
            <a:ext cx="7920880" cy="1008112"/>
          </a:xfrm>
          <a:prstGeom prst="rect">
            <a:avLst/>
          </a:prstGeom>
        </p:spPr>
        <p:txBody>
          <a:bodyPr vert="horz" lIns="91440" tIns="45720" rIns="91440" bIns="45720" rtlCol="0">
            <a:normAutofit fontScale="92500" lnSpcReduction="10000"/>
          </a:bodyPr>
          <a:lstStyle/>
          <a:p>
            <a:pPr marL="342900" lvl="0" indent="-342900" algn="ctr">
              <a:spcBef>
                <a:spcPct val="20000"/>
              </a:spcBef>
              <a:defRPr/>
            </a:pPr>
            <a:r>
              <a:rPr lang="tr-TR" sz="3200" b="1" dirty="0" smtClean="0"/>
              <a:t>28-29 Mayıs 2013</a:t>
            </a:r>
            <a:endParaRPr lang="tr-TR" sz="3200" b="1" dirty="0" smtClean="0"/>
          </a:p>
          <a:p>
            <a:pPr marL="342900" lvl="0" indent="-342900" algn="ctr">
              <a:spcBef>
                <a:spcPct val="20000"/>
              </a:spcBef>
              <a:defRPr/>
            </a:pPr>
            <a:r>
              <a:rPr lang="tr-TR" sz="3200" b="1" dirty="0" err="1" smtClean="0"/>
              <a:t>Terkos</a:t>
            </a:r>
            <a:r>
              <a:rPr lang="tr-TR" sz="3200" b="1" dirty="0" smtClean="0"/>
              <a:t> Durusu Turu</a:t>
            </a:r>
            <a:endParaRPr lang="tr-TR" sz="3200" b="1" dirty="0" smtClean="0"/>
          </a:p>
          <a:p>
            <a:pPr marL="342900" marR="0" lvl="0" indent="-342900" algn="l" defTabSz="914400" rtl="0" eaLnBrk="1" fontAlgn="auto" latinLnBrk="0" hangingPunct="1">
              <a:lnSpc>
                <a:spcPct val="100000"/>
              </a:lnSpc>
              <a:spcBef>
                <a:spcPct val="20000"/>
              </a:spcBef>
              <a:spcAft>
                <a:spcPts val="0"/>
              </a:spcAft>
              <a:buClrTx/>
              <a:buSzTx/>
              <a:tabLst/>
              <a:defRPr/>
            </a:pPr>
            <a:endParaRPr kumimoji="0" lang="tr-TR"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3212976"/>
            <a:ext cx="4379979" cy="3284984"/>
          </a:xfrm>
          <a:prstGeom prst="rect">
            <a:avLst/>
          </a:prstGeom>
        </p:spPr>
      </p:pic>
    </p:spTree>
    <p:extLst>
      <p:ext uri="{BB962C8B-B14F-4D97-AF65-F5344CB8AC3E}">
        <p14:creationId xmlns:p14="http://schemas.microsoft.com/office/powerpoint/2010/main" val="28710075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lt Başlık"/>
          <p:cNvSpPr txBox="1">
            <a:spLocks/>
          </p:cNvSpPr>
          <p:nvPr/>
        </p:nvSpPr>
        <p:spPr>
          <a:xfrm>
            <a:off x="755576" y="260648"/>
            <a:ext cx="7920880" cy="1008112"/>
          </a:xfrm>
          <a:prstGeom prst="rect">
            <a:avLst/>
          </a:prstGeom>
        </p:spPr>
        <p:txBody>
          <a:bodyPr vert="horz" lIns="91440" tIns="45720" rIns="91440" bIns="45720" rtlCol="0">
            <a:normAutofit fontScale="92500" lnSpcReduction="10000"/>
          </a:bodyPr>
          <a:lstStyle/>
          <a:p>
            <a:pPr marL="342900" lvl="0" indent="-342900" algn="ctr">
              <a:spcBef>
                <a:spcPct val="20000"/>
              </a:spcBef>
              <a:defRPr/>
            </a:pPr>
            <a:r>
              <a:rPr lang="tr-TR" sz="3200" b="1" dirty="0" smtClean="0"/>
              <a:t>18 Ağustos</a:t>
            </a:r>
            <a:r>
              <a:rPr lang="tr-TR" sz="3200" b="1" dirty="0" smtClean="0"/>
              <a:t> 2013</a:t>
            </a:r>
            <a:endParaRPr lang="tr-TR" sz="3200" b="1" dirty="0" smtClean="0"/>
          </a:p>
          <a:p>
            <a:pPr marL="342900" lvl="0" indent="-342900" algn="ctr">
              <a:spcBef>
                <a:spcPct val="20000"/>
              </a:spcBef>
              <a:defRPr/>
            </a:pPr>
            <a:r>
              <a:rPr lang="tr-TR" sz="3200" b="1" dirty="0" smtClean="0"/>
              <a:t>Rumeli Hisarı Boğaz</a:t>
            </a:r>
            <a:r>
              <a:rPr lang="tr-TR" sz="3200" b="1" dirty="0" smtClean="0"/>
              <a:t> Turu</a:t>
            </a:r>
            <a:endParaRPr lang="tr-TR" sz="3200" b="1" dirty="0" smtClean="0"/>
          </a:p>
          <a:p>
            <a:pPr marL="342900" marR="0" lvl="0" indent="-342900" algn="l" defTabSz="914400" rtl="0" eaLnBrk="1" fontAlgn="auto" latinLnBrk="0" hangingPunct="1">
              <a:lnSpc>
                <a:spcPct val="100000"/>
              </a:lnSpc>
              <a:spcBef>
                <a:spcPct val="20000"/>
              </a:spcBef>
              <a:spcAft>
                <a:spcPts val="0"/>
              </a:spcAft>
              <a:buClrTx/>
              <a:buSzTx/>
              <a:tabLst/>
              <a:defRPr/>
            </a:pPr>
            <a:endParaRPr kumimoji="0" lang="tr-TR"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412776"/>
            <a:ext cx="4570922" cy="3429000"/>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8192" y="3910732"/>
            <a:ext cx="3904288" cy="2758628"/>
          </a:xfrm>
          <a:prstGeom prst="rect">
            <a:avLst/>
          </a:prstGeom>
        </p:spPr>
      </p:pic>
    </p:spTree>
    <p:extLst>
      <p:ext uri="{BB962C8B-B14F-4D97-AF65-F5344CB8AC3E}">
        <p14:creationId xmlns:p14="http://schemas.microsoft.com/office/powerpoint/2010/main" val="9774952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412776"/>
            <a:ext cx="8229600" cy="4713387"/>
          </a:xfrm>
        </p:spPr>
        <p:txBody>
          <a:bodyPr>
            <a:normAutofit fontScale="92500" lnSpcReduction="10000"/>
          </a:bodyPr>
          <a:lstStyle/>
          <a:p>
            <a:pPr marL="0" indent="0" algn="just">
              <a:buNone/>
            </a:pPr>
            <a:r>
              <a:rPr lang="tr-TR" sz="1600" dirty="0" smtClean="0"/>
              <a:t>Boğaziçi Deniz Kayakçıları Spor Kulübü Derneği (BODEKA) 2006 yılında kurulduğu günden bu yana üyeleriyle, ağırlıklı olarak İstanbul Boğazında günlük turlar, İstanbul dışında Kaş, Bozcaada, Fethiye, Göcek, Durusu, Avşa gibi sayıları giderek artan yerlerde kamplı turlar düzenlemektedir. </a:t>
            </a:r>
          </a:p>
          <a:p>
            <a:pPr marL="0" indent="0" algn="just">
              <a:buNone/>
            </a:pPr>
            <a:r>
              <a:rPr lang="tr-TR" sz="1600" dirty="0" smtClean="0"/>
              <a:t>Derneğimizin misyonu </a:t>
            </a:r>
            <a:r>
              <a:rPr lang="tr-TR" sz="1600" dirty="0"/>
              <a:t>Boğaziçi’nde deniz kayağı </a:t>
            </a:r>
            <a:r>
              <a:rPr lang="tr-TR" sz="1600" dirty="0" smtClean="0"/>
              <a:t>yapmak ve deniz </a:t>
            </a:r>
            <a:r>
              <a:rPr lang="tr-TR" sz="1600" dirty="0"/>
              <a:t>kayağı ile ilgili bilgi, eğitim ve deneyim üretmek ve </a:t>
            </a:r>
            <a:r>
              <a:rPr lang="tr-TR" sz="1600" dirty="0" smtClean="0"/>
              <a:t>sağlamaktır.</a:t>
            </a:r>
          </a:p>
          <a:p>
            <a:pPr marL="0" indent="0" algn="just">
              <a:buNone/>
            </a:pPr>
            <a:endParaRPr lang="tr-TR" sz="1600" dirty="0" smtClean="0"/>
          </a:p>
          <a:p>
            <a:pPr marL="0" indent="0" algn="just">
              <a:buNone/>
            </a:pPr>
            <a:r>
              <a:rPr lang="tr-TR" sz="1600" dirty="0" smtClean="0"/>
              <a:t>BODEKA’nın üyelerine sağladığı olanaklar:</a:t>
            </a:r>
          </a:p>
          <a:p>
            <a:pPr lvl="0" algn="just"/>
            <a:r>
              <a:rPr lang="tr-TR" sz="1600" dirty="0"/>
              <a:t>Kulübün kayak, kürek, etek ve diğer güvenlik malzemelerinin kullanımı</a:t>
            </a:r>
          </a:p>
          <a:p>
            <a:pPr lvl="0" algn="just"/>
            <a:r>
              <a:rPr lang="tr-TR" sz="1600" dirty="0"/>
              <a:t>Kulüp tarafından düzenlenen ve kulüp malzemelerinin kullanıldığı günlük ve kamplı tur organizasyonlarına katılım</a:t>
            </a:r>
          </a:p>
          <a:p>
            <a:pPr lvl="0" algn="just"/>
            <a:r>
              <a:rPr lang="tr-TR" sz="1600" dirty="0"/>
              <a:t>Yıl boyunca düzenlenen ileri deniz kayağı eğitimi, ilk yardım eğitimi, video gösterimi gibi etkinliklere katılmak</a:t>
            </a:r>
          </a:p>
          <a:p>
            <a:pPr lvl="0" algn="just"/>
            <a:r>
              <a:rPr lang="tr-TR" sz="1600" dirty="0"/>
              <a:t>Kulübün Beykoz Paşabahçe’deki güvenlikli kayıkhanesinde kişisel malzemeleri ve kayağı bulundurabilmek</a:t>
            </a:r>
          </a:p>
          <a:p>
            <a:pPr lvl="0" algn="just"/>
            <a:r>
              <a:rPr lang="tr-TR" sz="1600" dirty="0"/>
              <a:t>Kulüpteki sıcak su duş ve giysi değişim alanlarından </a:t>
            </a:r>
            <a:r>
              <a:rPr lang="tr-TR" sz="1600" dirty="0" smtClean="0"/>
              <a:t>yararlanmak</a:t>
            </a:r>
          </a:p>
          <a:p>
            <a:pPr lvl="0" algn="just"/>
            <a:r>
              <a:rPr lang="tr-TR" sz="1600" dirty="0" smtClean="0"/>
              <a:t>Deniz kayağı yarışlarına kulüp çatısı altında katılmak</a:t>
            </a:r>
          </a:p>
          <a:p>
            <a:pPr lvl="0" algn="just"/>
            <a:r>
              <a:rPr lang="tr-TR" sz="1600" dirty="0" smtClean="0"/>
              <a:t>Kulübün E-posta grubu ve internet sitesi </a:t>
            </a:r>
            <a:r>
              <a:rPr lang="tr-TR" sz="1600" dirty="0" smtClean="0">
                <a:hlinkClick r:id="rId2"/>
              </a:rPr>
              <a:t>www.bodeka.org</a:t>
            </a:r>
            <a:r>
              <a:rPr lang="tr-TR" sz="1600" dirty="0" smtClean="0"/>
              <a:t> aracılığı ile denizcilik ve deniz kayağı ile ilgili bilgi ve deneyim paylaşımlarından yararlanmak, dernek etkinliklerinden en kısa sürede haberdar olmak</a:t>
            </a:r>
            <a:endParaRPr lang="tr-TR" sz="1600" dirty="0"/>
          </a:p>
          <a:p>
            <a:pPr marL="0" indent="0" algn="just">
              <a:buNone/>
            </a:pPr>
            <a:endParaRPr lang="tr-TR" sz="2000" dirty="0" smtClean="0"/>
          </a:p>
          <a:p>
            <a:pPr marL="0" indent="0">
              <a:buNone/>
            </a:pPr>
            <a:endParaRPr lang="tr-TR" dirty="0"/>
          </a:p>
          <a:p>
            <a:pPr marL="0" indent="0">
              <a:buNone/>
            </a:pPr>
            <a:endParaRPr lang="tr-TR" dirty="0"/>
          </a:p>
        </p:txBody>
      </p:sp>
      <p:pic>
        <p:nvPicPr>
          <p:cNvPr id="4" name="Resim 3"/>
          <p:cNvPicPr/>
          <p:nvPr/>
        </p:nvPicPr>
        <p:blipFill>
          <a:blip r:embed="rId3">
            <a:extLst>
              <a:ext uri="{28A0092B-C50C-407E-A947-70E740481C1C}">
                <a14:useLocalDpi xmlns:a14="http://schemas.microsoft.com/office/drawing/2010/main" val="0"/>
              </a:ext>
            </a:extLst>
          </a:blip>
          <a:srcRect/>
          <a:stretch>
            <a:fillRect/>
          </a:stretch>
        </p:blipFill>
        <p:spPr bwMode="auto">
          <a:xfrm>
            <a:off x="3995936" y="188640"/>
            <a:ext cx="1081405" cy="1045845"/>
          </a:xfrm>
          <a:prstGeom prst="rect">
            <a:avLst/>
          </a:prstGeom>
          <a:noFill/>
        </p:spPr>
      </p:pic>
    </p:spTree>
    <p:extLst>
      <p:ext uri="{BB962C8B-B14F-4D97-AF65-F5344CB8AC3E}">
        <p14:creationId xmlns:p14="http://schemas.microsoft.com/office/powerpoint/2010/main" val="10673792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1234485"/>
            <a:ext cx="8229600" cy="5434875"/>
          </a:xfrm>
        </p:spPr>
        <p:txBody>
          <a:bodyPr/>
          <a:lstStyle/>
          <a:p>
            <a:pPr marL="0" indent="0">
              <a:buNone/>
            </a:pPr>
            <a:endParaRPr lang="tr-TR" dirty="0" smtClean="0"/>
          </a:p>
          <a:p>
            <a:pPr marL="0" indent="0">
              <a:buNone/>
            </a:pPr>
            <a:endParaRPr lang="tr-TR" dirty="0"/>
          </a:p>
          <a:p>
            <a:pPr marL="0" indent="0">
              <a:buNone/>
            </a:pPr>
            <a:endParaRPr lang="tr-TR" dirty="0" smtClean="0"/>
          </a:p>
          <a:p>
            <a:pPr marL="0" indent="0">
              <a:buNone/>
            </a:pPr>
            <a:endParaRPr lang="tr-TR" dirty="0"/>
          </a:p>
          <a:p>
            <a:pPr marL="0" indent="0">
              <a:buNone/>
            </a:pPr>
            <a:endParaRPr lang="tr-TR" dirty="0" smtClean="0"/>
          </a:p>
        </p:txBody>
      </p:sp>
      <p:sp>
        <p:nvSpPr>
          <p:cNvPr id="4" name="Metin kutusu 3"/>
          <p:cNvSpPr txBox="1"/>
          <p:nvPr/>
        </p:nvSpPr>
        <p:spPr>
          <a:xfrm>
            <a:off x="457200" y="1484784"/>
            <a:ext cx="8219256" cy="5016758"/>
          </a:xfrm>
          <a:prstGeom prst="rect">
            <a:avLst/>
          </a:prstGeom>
          <a:noFill/>
        </p:spPr>
        <p:txBody>
          <a:bodyPr wrap="square" rtlCol="0">
            <a:spAutoFit/>
          </a:bodyPr>
          <a:lstStyle/>
          <a:p>
            <a:pPr algn="just"/>
            <a:r>
              <a:rPr lang="tr-TR" sz="1600" dirty="0" smtClean="0"/>
              <a:t>Derneğimizin üye profili, 15 yaş üzeri, yüzme bilen, deniz sporlarına engel olacak hastalığı bulunmayan bireylerdir. Üye adayları deniz kayağı sporu ile derneğimizin temel eğitimi ile tanışarak sonra üye olarak bu sporu devam ettirirler.</a:t>
            </a:r>
          </a:p>
          <a:p>
            <a:endParaRPr lang="tr-TR" sz="1600" dirty="0" smtClean="0"/>
          </a:p>
          <a:p>
            <a:pPr algn="just"/>
            <a:r>
              <a:rPr lang="tr-TR" sz="1600" dirty="0" smtClean="0"/>
              <a:t>BODEKA Eğitimleri:</a:t>
            </a:r>
          </a:p>
          <a:p>
            <a:pPr marL="285750" indent="-285750" algn="just">
              <a:buFont typeface="Arial" panose="020B0604020202020204" pitchFamily="34" charset="0"/>
              <a:buChar char="•"/>
            </a:pPr>
            <a:r>
              <a:rPr lang="tr-TR" sz="1600" dirty="0" smtClean="0"/>
              <a:t>Deniz Kayağı Temel Eğitimi: 1 saat teorik, 3 saat temel kürek ve güvenlik becerilerinin aktarıldığı, katılımcıların uyguladıkları başlangıç eğitimidir.</a:t>
            </a:r>
          </a:p>
          <a:p>
            <a:pPr marL="285750" indent="-285750" algn="just">
              <a:buFont typeface="Arial" panose="020B0604020202020204" pitchFamily="34" charset="0"/>
              <a:buChar char="•"/>
            </a:pPr>
            <a:r>
              <a:rPr lang="tr-TR" sz="1600" dirty="0" smtClean="0"/>
              <a:t>İleri Deniz Kayağı Eğitimi: Üyelerin güvenlik becerilerini artırmaya yönelik eğitimlerdir.</a:t>
            </a:r>
          </a:p>
          <a:p>
            <a:pPr marL="285750" indent="-285750" algn="just">
              <a:buFont typeface="Arial" panose="020B0604020202020204" pitchFamily="34" charset="0"/>
              <a:buChar char="•"/>
            </a:pPr>
            <a:r>
              <a:rPr lang="tr-TR" sz="1600" dirty="0" smtClean="0"/>
              <a:t>İlk Yardım Eğitimi: Turlarda karşılaşılabilecek acil durumlarda üyelerin hazırlıklı olması amacıyla düzenlenmektedir.</a:t>
            </a:r>
          </a:p>
          <a:p>
            <a:pPr marL="285750" indent="-285750">
              <a:buFont typeface="Arial" panose="020B0604020202020204" pitchFamily="34" charset="0"/>
              <a:buChar char="•"/>
            </a:pPr>
            <a:endParaRPr lang="tr-TR" sz="1600" dirty="0"/>
          </a:p>
          <a:p>
            <a:pPr algn="just"/>
            <a:r>
              <a:rPr lang="tr-TR" sz="1600" dirty="0" smtClean="0"/>
              <a:t>BODEKA Etkinlikleri:</a:t>
            </a:r>
          </a:p>
          <a:p>
            <a:pPr marL="285750" indent="-285750" algn="just">
              <a:buFont typeface="Arial" panose="020B0604020202020204" pitchFamily="34" charset="0"/>
              <a:buChar char="•"/>
            </a:pPr>
            <a:r>
              <a:rPr lang="tr-TR" sz="1600" dirty="0" smtClean="0"/>
              <a:t>Günlük Boğaz Turları: Mesafeleri 5 km ile 30 km arasında değişen Boğaz’ın Kuzey ve Güney yönlerine yapılan günlük turlardır. Bahar ve Yaz aylarında ağırlıklı olmak üzere yılda ortalama 25 günlük tur düzenlenmektedir.</a:t>
            </a:r>
          </a:p>
          <a:p>
            <a:pPr marL="285750" indent="-285750" algn="just">
              <a:buFont typeface="Arial" panose="020B0604020202020204" pitchFamily="34" charset="0"/>
              <a:buChar char="•"/>
            </a:pPr>
            <a:r>
              <a:rPr lang="tr-TR" sz="1600" dirty="0" smtClean="0"/>
              <a:t>Kamplı Turlar: İstanbul yakın çevresinde ya da Güney sahillerinde düzenlenen çadır ya da kamping/otel konaklamalı 2 gün ya da daha uzun süreli turlardır. Her yıl ortalama 3 adet kamplı tur düzenlenmektedir.</a:t>
            </a:r>
          </a:p>
          <a:p>
            <a:pPr marL="285750" indent="-285750" algn="just">
              <a:buFont typeface="Arial" panose="020B0604020202020204" pitchFamily="34" charset="0"/>
              <a:buChar char="•"/>
            </a:pPr>
            <a:r>
              <a:rPr lang="tr-TR" sz="1600" dirty="0" smtClean="0"/>
              <a:t>Sosyal etkinlikler: Akşam yemeği, kahvaltı, gönüllü kayıkhane ve malzeme bakımı onarımı gibi sosyal etkinlikler</a:t>
            </a:r>
          </a:p>
        </p:txBody>
      </p:sp>
      <p:pic>
        <p:nvPicPr>
          <p:cNvPr id="5" name="Resim 4"/>
          <p:cNvPicPr/>
          <p:nvPr/>
        </p:nvPicPr>
        <p:blipFill>
          <a:blip r:embed="rId2">
            <a:extLst>
              <a:ext uri="{28A0092B-C50C-407E-A947-70E740481C1C}">
                <a14:useLocalDpi xmlns:a14="http://schemas.microsoft.com/office/drawing/2010/main" val="0"/>
              </a:ext>
            </a:extLst>
          </a:blip>
          <a:srcRect/>
          <a:stretch>
            <a:fillRect/>
          </a:stretch>
        </p:blipFill>
        <p:spPr bwMode="auto">
          <a:xfrm>
            <a:off x="3995936" y="188640"/>
            <a:ext cx="1081405" cy="1045845"/>
          </a:xfrm>
          <a:prstGeom prst="rect">
            <a:avLst/>
          </a:prstGeom>
          <a:noFill/>
        </p:spPr>
      </p:pic>
    </p:spTree>
    <p:extLst>
      <p:ext uri="{BB962C8B-B14F-4D97-AF65-F5344CB8AC3E}">
        <p14:creationId xmlns:p14="http://schemas.microsoft.com/office/powerpoint/2010/main" val="28907143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lt Başlık"/>
          <p:cNvSpPr txBox="1">
            <a:spLocks/>
          </p:cNvSpPr>
          <p:nvPr/>
        </p:nvSpPr>
        <p:spPr>
          <a:xfrm>
            <a:off x="755576" y="188640"/>
            <a:ext cx="7920880" cy="864096"/>
          </a:xfrm>
          <a:prstGeom prst="rect">
            <a:avLst/>
          </a:prstGeom>
        </p:spPr>
        <p:txBody>
          <a:bodyPr vert="horz" lIns="91440" tIns="45720" rIns="91440" bIns="45720" rtlCol="0">
            <a:normAutofit fontScale="92500" lnSpcReduction="20000"/>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tr-TR" sz="3200" b="1" dirty="0" smtClean="0"/>
              <a:t>Paşabahçe Kayıkhane, Kayaklarımız ve Malzemelerimiz</a:t>
            </a:r>
            <a:endParaRPr kumimoji="0" lang="tr-TR" sz="3200" i="0" u="none" strike="noStrike" kern="1200" cap="none" spc="0" normalizeH="0" baseline="0" noProof="0" dirty="0" smtClean="0">
              <a:ln>
                <a:noFill/>
              </a:ln>
              <a:effectLst/>
              <a:uLnTx/>
              <a:uFillTx/>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tr-TR"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124744"/>
            <a:ext cx="3832628" cy="2878807"/>
          </a:xfrm>
          <a:prstGeom prst="rect">
            <a:avLst/>
          </a:prstGeom>
        </p:spPr>
      </p:pic>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4810" y="1124744"/>
            <a:ext cx="3809638" cy="2861538"/>
          </a:xfrm>
          <a:prstGeom prst="rect">
            <a:avLst/>
          </a:prstGeom>
        </p:spPr>
      </p:pic>
      <p:pic>
        <p:nvPicPr>
          <p:cNvPr id="6" name="Content Placeholder 3" descr="KAYAKHANE1.jpg"/>
          <p:cNvPicPr>
            <a:picLocks noGrp="1" noChangeAspect="1"/>
          </p:cNvPicPr>
          <p:nvPr>
            <p:ph idx="1"/>
          </p:nvPr>
        </p:nvPicPr>
        <p:blipFill>
          <a:blip r:embed="rId4">
            <a:extLst>
              <a:ext uri="{28A0092B-C50C-407E-A947-70E740481C1C}">
                <a14:useLocalDpi xmlns:a14="http://schemas.microsoft.com/office/drawing/2010/main" val="0"/>
              </a:ext>
            </a:extLst>
          </a:blip>
          <a:srcRect t="13336" b="13336"/>
          <a:stretch>
            <a:fillRect/>
          </a:stretch>
        </p:blipFill>
        <p:spPr>
          <a:xfrm>
            <a:off x="2411760" y="4077072"/>
            <a:ext cx="4349190" cy="2620378"/>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116632"/>
            <a:ext cx="8229600" cy="778098"/>
          </a:xfrm>
        </p:spPr>
        <p:txBody>
          <a:bodyPr>
            <a:normAutofit/>
          </a:bodyPr>
          <a:lstStyle/>
          <a:p>
            <a:r>
              <a:rPr lang="tr-TR" sz="3200" b="1" dirty="0" smtClean="0"/>
              <a:t>Eğitim ve Yarışlardan İzlenimler…</a:t>
            </a:r>
            <a:endParaRPr lang="tr-TR" sz="3200" b="1" dirty="0"/>
          </a:p>
        </p:txBody>
      </p:sp>
      <p:pic>
        <p:nvPicPr>
          <p:cNvPr id="4" name="Content Placeholder 4" descr="HVZ EĞİTİM1.jpg"/>
          <p:cNvPicPr>
            <a:picLocks noGrp="1" noChangeAspect="1"/>
          </p:cNvPicPr>
          <p:nvPr>
            <p:ph idx="1"/>
          </p:nvPr>
        </p:nvPicPr>
        <p:blipFill>
          <a:blip r:embed="rId2">
            <a:extLst>
              <a:ext uri="{28A0092B-C50C-407E-A947-70E740481C1C}">
                <a14:useLocalDpi xmlns:a14="http://schemas.microsoft.com/office/drawing/2010/main" val="0"/>
              </a:ext>
            </a:extLst>
          </a:blip>
          <a:srcRect t="8753" b="8753"/>
          <a:stretch>
            <a:fillRect/>
          </a:stretch>
        </p:blipFill>
        <p:spPr>
          <a:xfrm>
            <a:off x="467544" y="1196752"/>
            <a:ext cx="3240360" cy="2543064"/>
          </a:xfrm>
        </p:spPr>
      </p:pic>
      <p:sp>
        <p:nvSpPr>
          <p:cNvPr id="5" name="Metin kutusu 4"/>
          <p:cNvSpPr txBox="1"/>
          <p:nvPr/>
        </p:nvSpPr>
        <p:spPr>
          <a:xfrm>
            <a:off x="457200" y="836712"/>
            <a:ext cx="3682752" cy="369332"/>
          </a:xfrm>
          <a:prstGeom prst="rect">
            <a:avLst/>
          </a:prstGeom>
          <a:noFill/>
        </p:spPr>
        <p:txBody>
          <a:bodyPr wrap="square" rtlCol="0">
            <a:spAutoFit/>
          </a:bodyPr>
          <a:lstStyle/>
          <a:p>
            <a:r>
              <a:rPr lang="tr-TR" dirty="0" smtClean="0"/>
              <a:t>Havuzda temel eğitim</a:t>
            </a:r>
            <a:endParaRPr lang="tr-TR" dirty="0"/>
          </a:p>
        </p:txBody>
      </p:sp>
      <p:pic>
        <p:nvPicPr>
          <p:cNvPr id="6" name="Picture 4" descr="İLKYEĞİT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6506" y="1196752"/>
            <a:ext cx="3450294" cy="2606954"/>
          </a:xfrm>
          <a:prstGeom prst="rect">
            <a:avLst/>
          </a:prstGeom>
        </p:spPr>
      </p:pic>
      <p:sp>
        <p:nvSpPr>
          <p:cNvPr id="7" name="Metin kutusu 6"/>
          <p:cNvSpPr txBox="1"/>
          <p:nvPr/>
        </p:nvSpPr>
        <p:spPr>
          <a:xfrm>
            <a:off x="5209728" y="836712"/>
            <a:ext cx="3682752" cy="369332"/>
          </a:xfrm>
          <a:prstGeom prst="rect">
            <a:avLst/>
          </a:prstGeom>
          <a:noFill/>
        </p:spPr>
        <p:txBody>
          <a:bodyPr wrap="square" rtlCol="0">
            <a:spAutoFit/>
          </a:bodyPr>
          <a:lstStyle/>
          <a:p>
            <a:r>
              <a:rPr lang="tr-TR" dirty="0" smtClean="0"/>
              <a:t>İlkyardım Eğitimi</a:t>
            </a:r>
            <a:endParaRPr lang="tr-TR" dirty="0"/>
          </a:p>
        </p:txBody>
      </p:sp>
      <p:pic>
        <p:nvPicPr>
          <p:cNvPr id="8" name="Picture 4" descr="YARIŞ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4365104"/>
            <a:ext cx="3305208" cy="2402910"/>
          </a:xfrm>
          <a:prstGeom prst="rect">
            <a:avLst/>
          </a:prstGeom>
        </p:spPr>
      </p:pic>
      <p:sp>
        <p:nvSpPr>
          <p:cNvPr id="9" name="Metin kutusu 8"/>
          <p:cNvSpPr txBox="1"/>
          <p:nvPr/>
        </p:nvSpPr>
        <p:spPr>
          <a:xfrm>
            <a:off x="467544" y="3995772"/>
            <a:ext cx="3682752" cy="369332"/>
          </a:xfrm>
          <a:prstGeom prst="rect">
            <a:avLst/>
          </a:prstGeom>
          <a:noFill/>
        </p:spPr>
        <p:txBody>
          <a:bodyPr wrap="square" rtlCol="0">
            <a:spAutoFit/>
          </a:bodyPr>
          <a:lstStyle/>
          <a:p>
            <a:r>
              <a:rPr lang="tr-TR" dirty="0" smtClean="0"/>
              <a:t>TMOK Yarışlarında</a:t>
            </a:r>
            <a:endParaRPr lang="tr-TR" dirty="0"/>
          </a:p>
        </p:txBody>
      </p:sp>
      <p:pic>
        <p:nvPicPr>
          <p:cNvPr id="10" name="Resim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92080" y="4365104"/>
            <a:ext cx="3203880" cy="2402910"/>
          </a:xfrm>
          <a:prstGeom prst="rect">
            <a:avLst/>
          </a:prstGeom>
        </p:spPr>
      </p:pic>
      <p:sp>
        <p:nvSpPr>
          <p:cNvPr id="11" name="Metin kutusu 10"/>
          <p:cNvSpPr txBox="1"/>
          <p:nvPr/>
        </p:nvSpPr>
        <p:spPr>
          <a:xfrm>
            <a:off x="5281736" y="4005064"/>
            <a:ext cx="3682752" cy="369332"/>
          </a:xfrm>
          <a:prstGeom prst="rect">
            <a:avLst/>
          </a:prstGeom>
          <a:noFill/>
        </p:spPr>
        <p:txBody>
          <a:bodyPr wrap="square" rtlCol="0">
            <a:spAutoFit/>
          </a:bodyPr>
          <a:lstStyle/>
          <a:p>
            <a:r>
              <a:rPr lang="tr-TR" dirty="0" smtClean="0"/>
              <a:t>Riva Mayıs 2013 Temel Eğitim</a:t>
            </a:r>
            <a:endParaRPr lang="tr-TR" dirty="0"/>
          </a:p>
        </p:txBody>
      </p:sp>
    </p:spTree>
    <p:extLst>
      <p:ext uri="{BB962C8B-B14F-4D97-AF65-F5344CB8AC3E}">
        <p14:creationId xmlns:p14="http://schemas.microsoft.com/office/powerpoint/2010/main" val="41716850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23528" y="44624"/>
            <a:ext cx="8229600" cy="782960"/>
          </a:xfrm>
        </p:spPr>
        <p:txBody>
          <a:bodyPr/>
          <a:lstStyle/>
          <a:p>
            <a:r>
              <a:rPr lang="tr-TR" dirty="0" smtClean="0"/>
              <a:t>www.bodeka.org</a:t>
            </a:r>
            <a:endParaRPr lang="tr-TR" dirty="0"/>
          </a:p>
        </p:txBody>
      </p:sp>
      <p:sp>
        <p:nvSpPr>
          <p:cNvPr id="3" name="İçerik Yer Tutucusu 2"/>
          <p:cNvSpPr>
            <a:spLocks noGrp="1"/>
          </p:cNvSpPr>
          <p:nvPr>
            <p:ph idx="1"/>
          </p:nvPr>
        </p:nvSpPr>
        <p:spPr>
          <a:xfrm>
            <a:off x="457200" y="836712"/>
            <a:ext cx="8229600" cy="1512169"/>
          </a:xfrm>
        </p:spPr>
        <p:txBody>
          <a:bodyPr>
            <a:normAutofit/>
          </a:bodyPr>
          <a:lstStyle/>
          <a:p>
            <a:pPr marL="0" indent="0" algn="just">
              <a:buNone/>
            </a:pPr>
            <a:r>
              <a:rPr lang="tr-TR" sz="1800" dirty="0" smtClean="0"/>
              <a:t>BODEKA üyeleri arasındaki iletişim ve BODEKA’nın tanıtımı konusunda web sitemiz önemli bir işleve sahiptir. Yeni tur duyuruları, geçmiş tur rapor ve fotoğraf, video paylaşımları, faaliyet bültenleri ve forumu ile sitemiz sürekli güncel tutulmaktadır.  Turlar en az iki gün öncesinde tüm üyelerin görebileceği şekilde internet sitesindeki «Etkinlik Programı» ve Takvim alanlarından ve e-posta grubundan duyurulmaktadır.</a:t>
            </a:r>
          </a:p>
        </p:txBody>
      </p:sp>
      <p:pic>
        <p:nvPicPr>
          <p:cNvPr id="4" name="Resim 3"/>
          <p:cNvPicPr>
            <a:picLocks noChangeAspect="1"/>
          </p:cNvPicPr>
          <p:nvPr/>
        </p:nvPicPr>
        <p:blipFill>
          <a:blip r:embed="rId2"/>
          <a:stretch>
            <a:fillRect/>
          </a:stretch>
        </p:blipFill>
        <p:spPr>
          <a:xfrm>
            <a:off x="827584" y="2431057"/>
            <a:ext cx="7538439" cy="4238303"/>
          </a:xfrm>
          <a:prstGeom prst="rect">
            <a:avLst/>
          </a:prstGeom>
        </p:spPr>
      </p:pic>
    </p:spTree>
    <p:extLst>
      <p:ext uri="{BB962C8B-B14F-4D97-AF65-F5344CB8AC3E}">
        <p14:creationId xmlns:p14="http://schemas.microsoft.com/office/powerpoint/2010/main" val="19757144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586705" y="1988840"/>
            <a:ext cx="8017743" cy="4507779"/>
          </a:xfrm>
          <a:prstGeom prst="rect">
            <a:avLst/>
          </a:prstGeom>
        </p:spPr>
      </p:pic>
      <p:sp>
        <p:nvSpPr>
          <p:cNvPr id="6" name="İçerik Yer Tutucusu 2"/>
          <p:cNvSpPr>
            <a:spLocks noGrp="1"/>
          </p:cNvSpPr>
          <p:nvPr>
            <p:ph idx="1"/>
          </p:nvPr>
        </p:nvSpPr>
        <p:spPr>
          <a:xfrm>
            <a:off x="457200" y="908720"/>
            <a:ext cx="8229600" cy="936104"/>
          </a:xfrm>
        </p:spPr>
        <p:txBody>
          <a:bodyPr>
            <a:normAutofit/>
          </a:bodyPr>
          <a:lstStyle/>
          <a:p>
            <a:pPr marL="0" indent="0" algn="just">
              <a:buNone/>
            </a:pPr>
            <a:r>
              <a:rPr lang="tr-TR" sz="1800" dirty="0" smtClean="0"/>
              <a:t>BODEKA günlük ve kamplı turlarının tümü için etkinlik raporu bulunmamakla birlikte, gerçekleşen etkinliklerin izlenimlerinin yazı, fotoğraf ve video görüntüleri son dönemde artmıştır. </a:t>
            </a:r>
          </a:p>
        </p:txBody>
      </p:sp>
      <p:sp>
        <p:nvSpPr>
          <p:cNvPr id="7" name="Unvan 1"/>
          <p:cNvSpPr>
            <a:spLocks noGrp="1"/>
          </p:cNvSpPr>
          <p:nvPr>
            <p:ph type="title"/>
          </p:nvPr>
        </p:nvSpPr>
        <p:spPr>
          <a:xfrm>
            <a:off x="457200" y="116632"/>
            <a:ext cx="8229600" cy="782960"/>
          </a:xfrm>
        </p:spPr>
        <p:txBody>
          <a:bodyPr/>
          <a:lstStyle/>
          <a:p>
            <a:r>
              <a:rPr lang="tr-TR" dirty="0" smtClean="0"/>
              <a:t>www.bodeka.org</a:t>
            </a:r>
            <a:endParaRPr lang="tr-TR" dirty="0"/>
          </a:p>
        </p:txBody>
      </p:sp>
    </p:spTree>
    <p:extLst>
      <p:ext uri="{BB962C8B-B14F-4D97-AF65-F5344CB8AC3E}">
        <p14:creationId xmlns:p14="http://schemas.microsoft.com/office/powerpoint/2010/main" val="24579486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sy49374\Belgelerim\BENİM\KAYAK\21 haziran\clip_image001.jpg"/>
          <p:cNvPicPr>
            <a:picLocks noChangeAspect="1" noChangeArrowheads="1"/>
          </p:cNvPicPr>
          <p:nvPr/>
        </p:nvPicPr>
        <p:blipFill>
          <a:blip r:embed="rId2" cstate="print"/>
          <a:srcRect/>
          <a:stretch>
            <a:fillRect/>
          </a:stretch>
        </p:blipFill>
        <p:spPr bwMode="auto">
          <a:xfrm>
            <a:off x="395536" y="1505220"/>
            <a:ext cx="3695056" cy="2309410"/>
          </a:xfrm>
          <a:prstGeom prst="rect">
            <a:avLst/>
          </a:prstGeom>
          <a:noFill/>
        </p:spPr>
      </p:pic>
      <p:sp>
        <p:nvSpPr>
          <p:cNvPr id="6" name="2 Alt Başlık"/>
          <p:cNvSpPr txBox="1">
            <a:spLocks/>
          </p:cNvSpPr>
          <p:nvPr/>
        </p:nvSpPr>
        <p:spPr>
          <a:xfrm>
            <a:off x="971600" y="77855"/>
            <a:ext cx="7128792" cy="1296144"/>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tr-TR" sz="3200" b="1" i="0" u="none" strike="noStrike" kern="1200" cap="none" spc="0" normalizeH="0" baseline="0" noProof="0" dirty="0" smtClean="0">
                <a:ln>
                  <a:noFill/>
                </a:ln>
                <a:effectLst/>
                <a:uLnTx/>
                <a:uFillTx/>
                <a:latin typeface="+mn-lt"/>
                <a:ea typeface="+mn-ea"/>
                <a:cs typeface="+mn-cs"/>
              </a:rPr>
              <a:t>21 Haziran 2008</a:t>
            </a:r>
          </a:p>
          <a:p>
            <a:pPr marL="342900" marR="0" lvl="0" indent="-342900" algn="ctr" defTabSz="914400" rtl="0" eaLnBrk="1" fontAlgn="auto" latinLnBrk="0" hangingPunct="1">
              <a:lnSpc>
                <a:spcPct val="100000"/>
              </a:lnSpc>
              <a:spcBef>
                <a:spcPct val="20000"/>
              </a:spcBef>
              <a:spcAft>
                <a:spcPts val="0"/>
              </a:spcAft>
              <a:buClrTx/>
              <a:buSzTx/>
              <a:tabLst/>
              <a:defRPr/>
            </a:pPr>
            <a:r>
              <a:rPr kumimoji="0" lang="tr-TR" sz="3200" b="1" i="0" u="none" strike="noStrike" kern="1200" cap="none" spc="0" normalizeH="0" baseline="0" noProof="0" dirty="0" smtClean="0">
                <a:ln>
                  <a:noFill/>
                </a:ln>
                <a:effectLst/>
                <a:uLnTx/>
                <a:uFillTx/>
                <a:latin typeface="+mn-lt"/>
                <a:ea typeface="+mn-ea"/>
                <a:cs typeface="+mn-cs"/>
              </a:rPr>
              <a:t>Paşabahçe – Kınalı Ada – Bostancı</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4" name="4 Resim" descr="P6210346.JPG"/>
          <p:cNvPicPr>
            <a:picLocks noChangeAspect="1"/>
          </p:cNvPicPr>
          <p:nvPr/>
        </p:nvPicPr>
        <p:blipFill>
          <a:blip r:embed="rId3" cstate="print"/>
          <a:stretch>
            <a:fillRect/>
          </a:stretch>
        </p:blipFill>
        <p:spPr>
          <a:xfrm>
            <a:off x="5220072" y="1505220"/>
            <a:ext cx="3226099" cy="2419574"/>
          </a:xfrm>
          <a:prstGeom prst="rect">
            <a:avLst/>
          </a:prstGeom>
        </p:spPr>
      </p:pic>
      <p:pic>
        <p:nvPicPr>
          <p:cNvPr id="5" name="4 Resim" descr="P6210368.JPG"/>
          <p:cNvPicPr>
            <a:picLocks noChangeAspect="1"/>
          </p:cNvPicPr>
          <p:nvPr/>
        </p:nvPicPr>
        <p:blipFill>
          <a:blip r:embed="rId4" cstate="print"/>
          <a:stretch>
            <a:fillRect/>
          </a:stretch>
        </p:blipFill>
        <p:spPr>
          <a:xfrm>
            <a:off x="2627784" y="4077072"/>
            <a:ext cx="3296859" cy="247264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Alt Başlık"/>
          <p:cNvSpPr txBox="1">
            <a:spLocks/>
          </p:cNvSpPr>
          <p:nvPr/>
        </p:nvSpPr>
        <p:spPr>
          <a:xfrm>
            <a:off x="755576" y="260648"/>
            <a:ext cx="7920880" cy="1224136"/>
          </a:xfrm>
          <a:prstGeom prst="rect">
            <a:avLst/>
          </a:prstGeom>
        </p:spPr>
        <p:txBody>
          <a:bodyPr vert="horz" lIns="91440" tIns="45720" rIns="91440" bIns="45720" rtlCol="0">
            <a:normAutofit/>
          </a:bodyPr>
          <a:lstStyle/>
          <a:p>
            <a:pPr marL="342900" lvl="0" indent="-342900" algn="ctr">
              <a:spcBef>
                <a:spcPct val="20000"/>
              </a:spcBef>
              <a:defRPr/>
            </a:pPr>
            <a:r>
              <a:rPr lang="tr-TR" sz="3200" b="1" dirty="0" smtClean="0"/>
              <a:t>12 Ekim 2009</a:t>
            </a:r>
          </a:p>
          <a:p>
            <a:pPr marL="342900" lvl="0" indent="-342900" algn="ctr">
              <a:spcBef>
                <a:spcPct val="20000"/>
              </a:spcBef>
              <a:defRPr/>
            </a:pPr>
            <a:r>
              <a:rPr lang="tr-TR" sz="3200" b="1" dirty="0" smtClean="0"/>
              <a:t>Caddebostan – Büyükada - Maltepe</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tr-TR"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3" name="2 Resim" descr="2009-10-BODEKA-Adalar-15.JPG"/>
          <p:cNvPicPr>
            <a:picLocks noChangeAspect="1"/>
          </p:cNvPicPr>
          <p:nvPr/>
        </p:nvPicPr>
        <p:blipFill>
          <a:blip r:embed="rId2" cstate="print"/>
          <a:stretch>
            <a:fillRect/>
          </a:stretch>
        </p:blipFill>
        <p:spPr>
          <a:xfrm>
            <a:off x="323528" y="1772816"/>
            <a:ext cx="4128458" cy="3096344"/>
          </a:xfrm>
          <a:prstGeom prst="rect">
            <a:avLst/>
          </a:prstGeom>
        </p:spPr>
      </p:pic>
      <p:pic>
        <p:nvPicPr>
          <p:cNvPr id="4" name="2 Resim" descr="2009-10-BODEKA-Adalar-48.JPG"/>
          <p:cNvPicPr>
            <a:picLocks noChangeAspect="1"/>
          </p:cNvPicPr>
          <p:nvPr/>
        </p:nvPicPr>
        <p:blipFill>
          <a:blip r:embed="rId3" cstate="print"/>
          <a:stretch>
            <a:fillRect/>
          </a:stretch>
        </p:blipFill>
        <p:spPr>
          <a:xfrm>
            <a:off x="4729146" y="1772816"/>
            <a:ext cx="4128458" cy="3096344"/>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259</TotalTime>
  <Words>527</Words>
  <Application>Microsoft Office PowerPoint</Application>
  <PresentationFormat>Ekran Gösterisi (4:3)</PresentationFormat>
  <Paragraphs>54</Paragraphs>
  <Slides>15</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15</vt:i4>
      </vt:variant>
    </vt:vector>
  </HeadingPairs>
  <TitlesOfParts>
    <vt:vector size="18" baseType="lpstr">
      <vt:lpstr>Arial</vt:lpstr>
      <vt:lpstr>Calibri</vt:lpstr>
      <vt:lpstr>Ofis Teması</vt:lpstr>
      <vt:lpstr>PowerPoint Sunusu</vt:lpstr>
      <vt:lpstr>PowerPoint Sunusu</vt:lpstr>
      <vt:lpstr>PowerPoint Sunusu</vt:lpstr>
      <vt:lpstr>PowerPoint Sunusu</vt:lpstr>
      <vt:lpstr>Eğitim ve Yarışlardan İzlenimler…</vt:lpstr>
      <vt:lpstr>www.bodeka.org</vt:lpstr>
      <vt:lpstr>www.bodeka.org</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cp:lastModifiedBy>pc</cp:lastModifiedBy>
  <cp:revision>59</cp:revision>
  <dcterms:modified xsi:type="dcterms:W3CDTF">2013-08-27T19:50:32Z</dcterms:modified>
</cp:coreProperties>
</file>